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53"/>
  </p:notesMasterIdLst>
  <p:sldIdLst>
    <p:sldId id="256" r:id="rId3"/>
    <p:sldId id="257" r:id="rId4"/>
    <p:sldId id="30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54"/>
      <p:bold r:id="rId55"/>
      <p:italic r:id="rId56"/>
      <p:boldItalic r:id="rId57"/>
    </p:embeddedFont>
    <p:embeddedFont>
      <p:font typeface="Montserrat ExtraBold" panose="00000900000000000000" pitchFamily="2" charset="-52"/>
      <p:bold r:id="rId58"/>
      <p:boldItalic r:id="rId59"/>
    </p:embeddedFont>
    <p:embeddedFont>
      <p:font typeface="Raleway ExtraBold" pitchFamily="2" charset="-52"/>
      <p:bold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hn75pSOZn/qh1tg+KPinOymSXj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B7034EB-3B7A-462D-8E77-27AD1E2079F9}">
  <a:tblStyle styleId="{0B7034EB-3B7A-462D-8E77-27AD1E2079F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firstCol>
    <a:la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2.fntdata"/><Relationship Id="rId63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font" Target="fonts/font8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3.fntdata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6.fntdata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4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7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 txBox="1">
            <a:spLocks noGrp="1"/>
          </p:cNvSpPr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51"/>
          <p:cNvSpPr txBox="1">
            <a:spLocks noGrp="1"/>
          </p:cNvSpPr>
          <p:nvPr>
            <p:ph type="body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5pPr>
            <a:lvl6pPr marL="2743200" lvl="5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51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2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2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52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3"/>
          <p:cNvSpPr txBox="1">
            <a:spLocks noGrp="1"/>
          </p:cNvSpPr>
          <p:nvPr>
            <p:ph type="sldNum" idx="12"/>
          </p:nvPr>
        </p:nvSpPr>
        <p:spPr>
          <a:xfrm>
            <a:off x="8364114" y="4751130"/>
            <a:ext cx="322687" cy="306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sz="900">
                <a:solidFill>
                  <a:srgbClr val="89898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rgbClr val="585858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TWO_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4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4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175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54"/>
          <p:cNvSpPr txBox="1">
            <a:spLocks noGrp="1"/>
          </p:cNvSpPr>
          <p:nvPr>
            <p:ph type="body" idx="2"/>
          </p:nvPr>
        </p:nvSpPr>
        <p:spPr>
          <a:xfrm>
            <a:off x="4832398" y="1152475"/>
            <a:ext cx="3999901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4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5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5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_COLUMN_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6"/>
          <p:cNvSpPr txBox="1">
            <a:spLocks noGrp="1"/>
          </p:cNvSpPr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6"/>
          <p:cNvSpPr txBox="1">
            <a:spLocks noGrp="1"/>
          </p:cNvSpPr>
          <p:nvPr>
            <p:ph type="body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048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6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_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7"/>
          <p:cNvSpPr txBox="1">
            <a:spLocks noGrp="1"/>
          </p:cNvSpPr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7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TITLE_AND_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body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5pPr>
            <a:lvl6pPr marL="2743200" lvl="5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body" idx="2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457200" lvl="0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>
            <a:spLocks noGrp="1"/>
          </p:cNvSpPr>
          <p:nvPr>
            <p:ph type="body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59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_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0"/>
          <p:cNvSpPr txBox="1">
            <a:spLocks noGrp="1"/>
          </p:cNvSpPr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  <a:defRPr sz="1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45" name="Google Shape;45;p60"/>
          <p:cNvSpPr txBox="1">
            <a:spLocks noGrp="1"/>
          </p:cNvSpPr>
          <p:nvPr>
            <p:ph type="body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42900" algn="ctr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ctr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ctr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ctr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60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1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7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7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296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144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8"/>
          <p:cNvSpPr txBox="1">
            <a:spLocks noGrp="1"/>
          </p:cNvSpPr>
          <p:nvPr>
            <p:ph type="sldNum" idx="12"/>
          </p:nvPr>
        </p:nvSpPr>
        <p:spPr>
          <a:xfrm>
            <a:off x="8455563" y="4788635"/>
            <a:ext cx="231238" cy="231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solidFill>
                  <a:srgbClr val="89898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52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79"/>
          <p:cNvSpPr txBox="1">
            <a:spLocks noGrp="1"/>
          </p:cNvSpPr>
          <p:nvPr>
            <p:ph type="body" idx="2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63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897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8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9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79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8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8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8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548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937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8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8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564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381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0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0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marR="0" lvl="0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0"/>
          <p:cNvSpPr txBox="1">
            <a:spLocks noGrp="1"/>
          </p:cNvSpPr>
          <p:nvPr>
            <p:ph type="sldNum" idx="1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56449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5.xml"/><Relationship Id="rId18" Type="http://schemas.openxmlformats.org/officeDocument/2006/relationships/slide" Target="slide35.xml"/><Relationship Id="rId3" Type="http://schemas.openxmlformats.org/officeDocument/2006/relationships/image" Target="../media/image5.png"/><Relationship Id="rId21" Type="http://schemas.openxmlformats.org/officeDocument/2006/relationships/slide" Target="slide41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17" Type="http://schemas.openxmlformats.org/officeDocument/2006/relationships/slide" Target="slide33.xml"/><Relationship Id="rId2" Type="http://schemas.openxmlformats.org/officeDocument/2006/relationships/notesSlide" Target="../notesSlides/notesSlide6.xml"/><Relationship Id="rId16" Type="http://schemas.openxmlformats.org/officeDocument/2006/relationships/slide" Target="slide31.xml"/><Relationship Id="rId20" Type="http://schemas.openxmlformats.org/officeDocument/2006/relationships/slide" Target="slide3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1.xml"/><Relationship Id="rId11" Type="http://schemas.openxmlformats.org/officeDocument/2006/relationships/slide" Target="slide21.xml"/><Relationship Id="rId24" Type="http://schemas.openxmlformats.org/officeDocument/2006/relationships/slide" Target="slide50.xml"/><Relationship Id="rId5" Type="http://schemas.openxmlformats.org/officeDocument/2006/relationships/slide" Target="slide9.xml"/><Relationship Id="rId15" Type="http://schemas.openxmlformats.org/officeDocument/2006/relationships/slide" Target="slide29.xml"/><Relationship Id="rId23" Type="http://schemas.openxmlformats.org/officeDocument/2006/relationships/slide" Target="slide47.xml"/><Relationship Id="rId10" Type="http://schemas.openxmlformats.org/officeDocument/2006/relationships/slide" Target="slide19.xml"/><Relationship Id="rId19" Type="http://schemas.openxmlformats.org/officeDocument/2006/relationships/slide" Target="slide37.xml"/><Relationship Id="rId4" Type="http://schemas.openxmlformats.org/officeDocument/2006/relationships/slide" Target="slide7.xml"/><Relationship Id="rId9" Type="http://schemas.openxmlformats.org/officeDocument/2006/relationships/slide" Target="slide17.xml"/><Relationship Id="rId14" Type="http://schemas.openxmlformats.org/officeDocument/2006/relationships/slide" Target="slide27.xml"/><Relationship Id="rId22" Type="http://schemas.openxmlformats.org/officeDocument/2006/relationships/slide" Target="slide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" descr="Google Shape;5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 txBox="1">
            <a:spLocks noGrp="1"/>
          </p:cNvSpPr>
          <p:nvPr>
            <p:ph type="title"/>
          </p:nvPr>
        </p:nvSpPr>
        <p:spPr>
          <a:xfrm>
            <a:off x="643049" y="1927360"/>
            <a:ext cx="7857902" cy="1288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CAFF"/>
              </a:buClr>
              <a:buSzPts val="7200"/>
              <a:buFont typeface="Montserrat ExtraBold"/>
              <a:buNone/>
            </a:pPr>
            <a:r>
              <a:rPr lang="en-US" sz="7200">
                <a:solidFill>
                  <a:srgbClr val="DCCA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НАША ИГРА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 txBox="1"/>
          <p:nvPr/>
        </p:nvSpPr>
        <p:spPr>
          <a:xfrm>
            <a:off x="5052448" y="1635366"/>
            <a:ext cx="3494868" cy="1535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«Наука есть ясное познание истины, просвещение разума, непорочное увеселение жизни, похвала юности, старости подпора, строительница градов, полков, крепость успеха в несчастии, в счастии украшение, везде верный и безотлучный спутник»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 txBox="1"/>
          <p:nvPr/>
        </p:nvSpPr>
        <p:spPr>
          <a:xfrm>
            <a:off x="4608860" y="3480574"/>
            <a:ext cx="3938456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3B414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М.В. Ломоносов (1711-1765 )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5" name="Google Shape;65;p3" descr="вставленный-фильм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3169" y="367300"/>
            <a:ext cx="4372560" cy="4372560"/>
          </a:xfrm>
          <a:prstGeom prst="roundRect">
            <a:avLst>
              <a:gd name="adj" fmla="val 3982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 txBox="1"/>
          <p:nvPr/>
        </p:nvSpPr>
        <p:spPr>
          <a:xfrm>
            <a:off x="500537" y="1237763"/>
            <a:ext cx="7938291" cy="3302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396000" indent="-307975">
              <a:lnSpc>
                <a:spcPct val="90000"/>
              </a:lnSpc>
              <a:spcBef>
                <a:spcPts val="1200"/>
              </a:spcBef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Кнопку нажимает только капитан команды и только после прочтения вопроса ведущим.</a:t>
            </a:r>
          </a:p>
          <a:p>
            <a:pPr marL="396000" indent="-307975">
              <a:lnSpc>
                <a:spcPct val="90000"/>
              </a:lnSpc>
              <a:spcBef>
                <a:spcPts val="1200"/>
              </a:spcBef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Первые нажали - первые отвечаете.</a:t>
            </a:r>
          </a:p>
          <a:p>
            <a:pPr marL="396000" indent="-307975">
              <a:lnSpc>
                <a:spcPct val="90000"/>
              </a:lnSpc>
              <a:spcBef>
                <a:spcPts val="1200"/>
              </a:spcBef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ru-RU" sz="140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Для ответа на вопрос даётся </a:t>
            </a:r>
            <a:r>
              <a:rPr lang="ru-RU" sz="1400" b="1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10 секунд</a:t>
            </a: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Правильный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ответ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добавляет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выбранную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сумму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к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вашему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счёту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,    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неправильный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отнимает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Нажали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кнопку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ответили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10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секунд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очки отнимаются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Следующий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вопрос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выбирает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которая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правильно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ответила</a:t>
            </a: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на </a:t>
            </a:r>
            <a:r>
              <a:rPr lang="ru-RU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придыдущий</a:t>
            </a: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вопрос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ru-RU" sz="1400" b="0" i="0" u="none" strike="noStrike" cap="none" dirty="0">
              <a:solidFill>
                <a:srgbClr val="2300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ru-RU" dirty="0">
                <a:solidFill>
                  <a:srgbClr val="23005C"/>
                </a:solidFill>
                <a:latin typeface="Montserrat"/>
                <a:sym typeface="Montserrat"/>
              </a:rPr>
              <a:t>Необходимо вычёркивать сыгранные ячейки в листе с темами и стоимостью вопросов.</a:t>
            </a:r>
            <a:endParaRPr dirty="0"/>
          </a:p>
        </p:txBody>
      </p:sp>
      <p:sp>
        <p:nvSpPr>
          <p:cNvPr id="64" name="Google Shape;64;p3"/>
          <p:cNvSpPr txBox="1"/>
          <p:nvPr/>
        </p:nvSpPr>
        <p:spPr>
          <a:xfrm>
            <a:off x="500538" y="454839"/>
            <a:ext cx="6387504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005C"/>
              </a:buClr>
              <a:buSzPts val="3200"/>
              <a:buFont typeface="Raleway ExtraBold"/>
              <a:buNone/>
            </a:pPr>
            <a:r>
              <a:rPr lang="en-US" sz="3200" b="0" i="0" u="none" strike="noStrike" cap="none">
                <a:solidFill>
                  <a:srgbClr val="23005C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Основные правила игры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 txBox="1"/>
          <p:nvPr/>
        </p:nvSpPr>
        <p:spPr>
          <a:xfrm>
            <a:off x="500537" y="1809501"/>
            <a:ext cx="3219057" cy="197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396000" marR="0" lvl="0" indent="-307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Вопрос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тема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стоимость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изначально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объявляются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«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Кота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»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надо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отдать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любой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команде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соперников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После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передачи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называется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тема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капитан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чья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будет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отвечать</a:t>
            </a: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выбирает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стоимость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</p:txBody>
      </p:sp>
      <p:sp>
        <p:nvSpPr>
          <p:cNvPr id="70" name="Google Shape;70;p4"/>
          <p:cNvSpPr txBox="1"/>
          <p:nvPr/>
        </p:nvSpPr>
        <p:spPr>
          <a:xfrm>
            <a:off x="500537" y="454839"/>
            <a:ext cx="669067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005C"/>
              </a:buClr>
              <a:buSzPts val="3200"/>
              <a:buFont typeface="Raleway ExtraBold"/>
              <a:buNone/>
            </a:pPr>
            <a:r>
              <a:rPr lang="en-US" sz="3200" b="0" i="0" u="none" strike="noStrike" cap="none">
                <a:solidFill>
                  <a:srgbClr val="23005C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Дополнительные правила игры</a:t>
            </a:r>
            <a:endParaRPr/>
          </a:p>
        </p:txBody>
      </p:sp>
      <p:sp>
        <p:nvSpPr>
          <p:cNvPr id="71" name="Google Shape;71;p4"/>
          <p:cNvSpPr txBox="1"/>
          <p:nvPr/>
        </p:nvSpPr>
        <p:spPr>
          <a:xfrm>
            <a:off x="500537" y="1196009"/>
            <a:ext cx="3668506" cy="396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005C"/>
              </a:buClr>
              <a:buSzPts val="2000"/>
              <a:buFont typeface="Raleway ExtraBold"/>
              <a:buNone/>
            </a:pPr>
            <a:r>
              <a:rPr lang="en-US" sz="2000" b="0" i="0" u="none" strike="noStrike" cap="none" dirty="0" err="1">
                <a:solidFill>
                  <a:srgbClr val="23005C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Кот</a:t>
            </a:r>
            <a:r>
              <a:rPr lang="en-US" sz="2000" b="0" i="0" u="none" strike="noStrike" cap="none" dirty="0">
                <a:solidFill>
                  <a:srgbClr val="23005C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 в </a:t>
            </a:r>
            <a:r>
              <a:rPr lang="en-US" sz="2000" b="0" i="0" u="none" strike="noStrike" cap="none" dirty="0" err="1">
                <a:solidFill>
                  <a:srgbClr val="23005C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мешке</a:t>
            </a:r>
            <a:endParaRPr dirty="0"/>
          </a:p>
        </p:txBody>
      </p:sp>
      <p:sp>
        <p:nvSpPr>
          <p:cNvPr id="72" name="Google Shape;72;p4"/>
          <p:cNvSpPr txBox="1"/>
          <p:nvPr/>
        </p:nvSpPr>
        <p:spPr>
          <a:xfrm>
            <a:off x="4045054" y="1809501"/>
            <a:ext cx="4757039" cy="299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396000" marR="0" lvl="0" indent="-307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Право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отвечать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предоставляется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команде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назначившей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него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наибольшую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цену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торгах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ru-RU" sz="1400" b="0" i="0" u="none" strike="noStrike" cap="none" dirty="0">
              <a:solidFill>
                <a:srgbClr val="2300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96000" indent="-307975">
              <a:lnSpc>
                <a:spcPct val="90000"/>
              </a:lnSpc>
              <a:spcBef>
                <a:spcPts val="1200"/>
              </a:spcBef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Ставки на «Аукционе» кратны 100 очкам</a:t>
            </a:r>
            <a:endParaRPr dirty="0"/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Минимальная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ставка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номинал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вопроса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ru-RU" sz="1400" b="0" i="0" u="none" strike="noStrike" cap="none" dirty="0">
              <a:solidFill>
                <a:srgbClr val="2300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ru-RU" dirty="0">
                <a:solidFill>
                  <a:srgbClr val="23005C"/>
                </a:solidFill>
                <a:latin typeface="Montserrat"/>
                <a:sym typeface="Montserrat"/>
              </a:rPr>
              <a:t>Ставить больше имеющихся очков нельзя.</a:t>
            </a:r>
          </a:p>
          <a:p>
            <a:pPr marL="396000" indent="-307975">
              <a:lnSpc>
                <a:spcPct val="90000"/>
              </a:lnSpc>
              <a:spcBef>
                <a:spcPts val="1200"/>
              </a:spcBef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Ставка «ва-банк» перебивается только большим по сумме «</a:t>
            </a:r>
            <a:r>
              <a:rPr lang="ru-RU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ва</a:t>
            </a: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-банком».</a:t>
            </a:r>
            <a:endParaRPr dirty="0"/>
          </a:p>
          <a:p>
            <a:pPr marL="396000" marR="0" lvl="0" indent="-3079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3005C"/>
              </a:buClr>
              <a:buSzPts val="1400"/>
              <a:buFont typeface="Courier New"/>
              <a:buChar char="o"/>
            </a:pP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Первую ставку делает команда, выбравшая вопрос, дальше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порядок </a:t>
            </a:r>
            <a:r>
              <a:rPr lang="en-US" sz="1400" b="0" i="0" u="none" strike="noStrike" cap="none" dirty="0" err="1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определяется</a:t>
            </a:r>
            <a:r>
              <a:rPr lang="en-US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400" b="0" i="0" u="none" strike="noStrike" cap="none" dirty="0">
                <a:solidFill>
                  <a:srgbClr val="23005C"/>
                </a:solidFill>
                <a:latin typeface="Montserrat"/>
                <a:ea typeface="Montserrat"/>
                <a:cs typeface="Montserrat"/>
                <a:sym typeface="Montserrat"/>
              </a:rPr>
              <a:t>количеством очков (от меньшего).</a:t>
            </a:r>
            <a:endParaRPr dirty="0"/>
          </a:p>
        </p:txBody>
      </p:sp>
      <p:sp>
        <p:nvSpPr>
          <p:cNvPr id="73" name="Google Shape;73;p4"/>
          <p:cNvSpPr txBox="1"/>
          <p:nvPr/>
        </p:nvSpPr>
        <p:spPr>
          <a:xfrm>
            <a:off x="4045055" y="1196008"/>
            <a:ext cx="3668506" cy="396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005C"/>
              </a:buClr>
              <a:buSzPts val="2000"/>
              <a:buFont typeface="Raleway ExtraBold"/>
              <a:buNone/>
            </a:pPr>
            <a:r>
              <a:rPr lang="en-US" sz="2000" b="0" i="0" u="none" strike="noStrike" cap="none" dirty="0" err="1">
                <a:solidFill>
                  <a:srgbClr val="23005C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Аукцион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/>
          <p:nvPr/>
        </p:nvSpPr>
        <p:spPr>
          <a:xfrm>
            <a:off x="3417578" y="386956"/>
            <a:ext cx="969954" cy="760344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9" name="Google Shape;79;p5"/>
          <p:cNvGraphicFramePr/>
          <p:nvPr>
            <p:extLst>
              <p:ext uri="{D42A27DB-BD31-4B8C-83A1-F6EECF244321}">
                <p14:modId xmlns:p14="http://schemas.microsoft.com/office/powerpoint/2010/main" val="441524020"/>
              </p:ext>
            </p:extLst>
          </p:nvPr>
        </p:nvGraphicFramePr>
        <p:xfrm>
          <a:off x="224724" y="1084226"/>
          <a:ext cx="8694550" cy="3131175"/>
        </p:xfrm>
        <a:graphic>
          <a:graphicData uri="http://schemas.openxmlformats.org/drawingml/2006/table">
            <a:tbl>
              <a:tblPr>
                <a:noFill/>
                <a:tableStyleId>{0B7034EB-3B7A-462D-8E77-27AD1E2079F9}</a:tableStyleId>
              </a:tblPr>
              <a:tblGrid>
                <a:gridCol w="331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5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3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4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700"/>
                        <a:buFont typeface="Montserrat ExtraBold"/>
                        <a:buNone/>
                      </a:pPr>
                      <a:r>
                        <a:rPr lang="en-US" sz="1700" b="1" u="none" strike="noStrike" cap="none" dirty="0" err="1">
                          <a:solidFill>
                            <a:srgbClr val="FFFFFF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Механика</a:t>
                      </a:r>
                      <a:endParaRPr dirty="0"/>
                    </a:p>
                  </a:txBody>
                  <a:tcPr marL="0" marR="0" marT="0" marB="0" anchor="ctr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300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400</a:t>
                      </a:r>
                      <a:endParaRPr sz="1100" b="1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8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500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2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700"/>
                        <a:buFont typeface="Montserrat ExtraBold"/>
                        <a:buNone/>
                      </a:pPr>
                      <a:r>
                        <a:rPr lang="en-US" sz="1700" b="1" u="none" strike="noStrike" cap="none">
                          <a:solidFill>
                            <a:srgbClr val="FFFFFF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Молекулярная физика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700"/>
                        <a:buFont typeface="Montserrat ExtraBold"/>
                        <a:buNone/>
                      </a:pPr>
                      <a:r>
                        <a:rPr lang="en-US" sz="1700" b="1" u="none" strike="noStrike" cap="none">
                          <a:solidFill>
                            <a:srgbClr val="FFFFFF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и термодинамика</a:t>
                      </a:r>
                      <a:endParaRPr/>
                    </a:p>
                  </a:txBody>
                  <a:tcPr marL="0" marR="0" marT="0" marB="0" anchor="ctr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9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100</a:t>
                      </a:r>
                      <a:endParaRPr sz="1100" b="1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0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1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300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2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400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500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2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700"/>
                        <a:buFont typeface="Montserrat ExtraBold"/>
                        <a:buNone/>
                      </a:pPr>
                      <a:r>
                        <a:rPr lang="en-US" sz="1700" b="1" u="none" strike="noStrike" cap="none">
                          <a:solidFill>
                            <a:srgbClr val="FFFFFF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Электричество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700"/>
                        <a:buFont typeface="Montserrat ExtraBold"/>
                        <a:buNone/>
                      </a:pPr>
                      <a:r>
                        <a:rPr lang="en-US" sz="1700" b="1" u="none" strike="noStrike" cap="none">
                          <a:solidFill>
                            <a:srgbClr val="FFFFFF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и магнетизм</a:t>
                      </a:r>
                      <a:endParaRPr/>
                    </a:p>
                  </a:txBody>
                  <a:tcPr marL="0" marR="0" marT="0" marB="0" anchor="ctr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100</a:t>
                      </a:r>
                      <a:endParaRPr sz="1100" b="1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200</a:t>
                      </a:r>
                      <a:endParaRPr sz="1100" b="1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300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400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8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500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700"/>
                        <a:buFont typeface="Montserrat ExtraBold"/>
                        <a:buNone/>
                      </a:pPr>
                      <a:r>
                        <a:rPr lang="en-US" sz="1700" b="1" u="none" strike="noStrike" cap="none">
                          <a:solidFill>
                            <a:srgbClr val="FFFFFF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Оптика</a:t>
                      </a:r>
                      <a:endParaRPr/>
                    </a:p>
                  </a:txBody>
                  <a:tcPr marL="0" marR="0" marT="0" marB="0" anchor="ctr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19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100</a:t>
                      </a:r>
                      <a:endParaRPr sz="1100" b="1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20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200</a:t>
                      </a:r>
                      <a:endParaRPr sz="1100" b="1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21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300</a:t>
                      </a:r>
                      <a:endParaRPr sz="1100" b="1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22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400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000"/>
                        <a:buFont typeface="Montserrat"/>
                        <a:buNone/>
                      </a:pPr>
                      <a:r>
                        <a:rPr lang="en-US" sz="1600" b="1" u="sng" strike="noStrike" cap="non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 ExtraBold" panose="00000900000000000000" pitchFamily="2" charset="-52"/>
                          <a:hlinkClick r:id="rId2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500</a:t>
                      </a:r>
                      <a:endParaRPr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98;p8">
            <a:hlinkClick r:id="rId24" action="ppaction://hlinksldjump"/>
            <a:extLst>
              <a:ext uri="{FF2B5EF4-FFF2-40B4-BE49-F238E27FC236}">
                <a16:creationId xmlns:a16="http://schemas.microsoft.com/office/drawing/2014/main" id="{D1170FE9-E437-40CD-86EA-78EF1848B080}"/>
              </a:ext>
            </a:extLst>
          </p:cNvPr>
          <p:cNvSpPr/>
          <p:nvPr/>
        </p:nvSpPr>
        <p:spPr>
          <a:xfrm>
            <a:off x="8428980" y="-99060"/>
            <a:ext cx="829318" cy="635325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6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85" name="Google Shape;85;p6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86" name="Google Shape;86;p6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87" name="Google Shape;87;p6"/>
          <p:cNvSpPr txBox="1"/>
          <p:nvPr/>
        </p:nvSpPr>
        <p:spPr>
          <a:xfrm>
            <a:off x="944081" y="1971606"/>
            <a:ext cx="7255838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каком месте тела находится его центр масс, если форма тела симметрична и однородна?</a:t>
            </a:r>
            <a:endParaRPr/>
          </a:p>
        </p:txBody>
      </p:sp>
      <p:grpSp>
        <p:nvGrpSpPr>
          <p:cNvPr id="88" name="Google Shape;88;p6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89" name="Google Shape;89;p6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90" name="Google Shape;90;p6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" name="Google Shape;96;p7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97" name="Google Shape;97;p7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98" name="Google Shape;98;p7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99" name="Google Shape;99;p7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центре</a:t>
            </a:r>
            <a:endParaRPr/>
          </a:p>
        </p:txBody>
      </p:sp>
      <p:grpSp>
        <p:nvGrpSpPr>
          <p:cNvPr id="100" name="Google Shape;100;p7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01" name="Google Shape;101;p7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02" name="Google Shape;102;p7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78BCE158-17AF-3F0F-1DCE-D659A7CFF42D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8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108" name="Google Shape;108;p8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09" name="Google Shape;109;p8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110" name="Google Shape;110;p8"/>
          <p:cNvSpPr txBox="1"/>
          <p:nvPr/>
        </p:nvSpPr>
        <p:spPr>
          <a:xfrm>
            <a:off x="1328001" y="1971606"/>
            <a:ext cx="6487998" cy="156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 называется величина, которая характеризует работу, выполненную за единицу времени?</a:t>
            </a:r>
            <a:endParaRPr/>
          </a:p>
        </p:txBody>
      </p:sp>
      <p:grpSp>
        <p:nvGrpSpPr>
          <p:cNvPr id="111" name="Google Shape;111;p8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12" name="Google Shape;112;p8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13" name="Google Shape;113;p8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9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120" name="Google Shape;120;p9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21" name="Google Shape;121;p9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122" name="Google Shape;122;p9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Мощность</a:t>
            </a:r>
            <a:endParaRPr/>
          </a:p>
        </p:txBody>
      </p:sp>
      <p:grpSp>
        <p:nvGrpSpPr>
          <p:cNvPr id="123" name="Google Shape;123;p9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24" name="Google Shape;124;p9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25" name="Google Shape;125;p9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200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E34115AA-91A8-8986-1094-CCE62AFBB084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0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131" name="Google Shape;131;p10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32" name="Google Shape;132;p10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133" name="Google Shape;133;p10"/>
          <p:cNvSpPr txBox="1"/>
          <p:nvPr/>
        </p:nvSpPr>
        <p:spPr>
          <a:xfrm>
            <a:off x="1323151" y="1786940"/>
            <a:ext cx="6487998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Назовите явление сохранения скорости тела в отсутствии действия на него внешних сил.</a:t>
            </a:r>
            <a:endParaRPr/>
          </a:p>
        </p:txBody>
      </p:sp>
      <p:grpSp>
        <p:nvGrpSpPr>
          <p:cNvPr id="134" name="Google Shape;134;p10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35" name="Google Shape;135;p10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36" name="Google Shape;136;p10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300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11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143" name="Google Shape;143;p11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44" name="Google Shape;144;p11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145" name="Google Shape;145;p11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Инерция</a:t>
            </a:r>
            <a:endParaRPr/>
          </a:p>
        </p:txBody>
      </p:sp>
      <p:grpSp>
        <p:nvGrpSpPr>
          <p:cNvPr id="146" name="Google Shape;146;p11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47" name="Google Shape;147;p11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48" name="Google Shape;148;p11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300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0BF7E8DC-E7EC-6822-4DCB-B31885A483E0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2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154" name="Google Shape;154;p12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55" name="Google Shape;155;p12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156" name="Google Shape;156;p12"/>
          <p:cNvSpPr txBox="1"/>
          <p:nvPr/>
        </p:nvSpPr>
        <p:spPr>
          <a:xfrm>
            <a:off x="1208153" y="1899569"/>
            <a:ext cx="6727694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Этот физик открыл и проверил на опыте закон гидростатического давления.</a:t>
            </a:r>
            <a:endParaRPr/>
          </a:p>
        </p:txBody>
      </p:sp>
      <p:grpSp>
        <p:nvGrpSpPr>
          <p:cNvPr id="157" name="Google Shape;157;p12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58" name="Google Shape;158;p12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59" name="Google Shape;159;p12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400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13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166" name="Google Shape;166;p13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168" name="Google Shape;168;p13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Блез Паскаль</a:t>
            </a:r>
            <a:endParaRPr/>
          </a:p>
        </p:txBody>
      </p:sp>
      <p:grpSp>
        <p:nvGrpSpPr>
          <p:cNvPr id="169" name="Google Shape;169;p13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70" name="Google Shape;170;p13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71" name="Google Shape;171;p13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400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22EA5A28-5647-A717-130C-4FBB9BE0BCAF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14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177" name="Google Shape;177;p14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78" name="Google Shape;178;p14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179" name="Google Shape;179;p14"/>
          <p:cNvSpPr txBox="1"/>
          <p:nvPr/>
        </p:nvSpPr>
        <p:spPr>
          <a:xfrm>
            <a:off x="1091275" y="1786940"/>
            <a:ext cx="6961450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Почему на Луне вес человека значительно меньше, чем на Земле, при том, что его масса остаётся неизменной?</a:t>
            </a:r>
            <a:endParaRPr/>
          </a:p>
        </p:txBody>
      </p:sp>
      <p:grpSp>
        <p:nvGrpSpPr>
          <p:cNvPr id="180" name="Google Shape;180;p14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81" name="Google Shape;181;p14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82" name="Google Shape;182;p14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500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5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8" name="Google Shape;188;p15"/>
          <p:cNvGrpSpPr/>
          <p:nvPr/>
        </p:nvGrpSpPr>
        <p:grpSpPr>
          <a:xfrm>
            <a:off x="329003" y="4246898"/>
            <a:ext cx="2395161" cy="568771"/>
            <a:chOff x="0" y="0"/>
            <a:chExt cx="2395160" cy="568770"/>
          </a:xfrm>
        </p:grpSpPr>
        <p:sp>
          <p:nvSpPr>
            <p:cNvPr id="189" name="Google Shape;189;p15"/>
            <p:cNvSpPr/>
            <p:nvPr/>
          </p:nvSpPr>
          <p:spPr>
            <a:xfrm>
              <a:off x="0" y="0"/>
              <a:ext cx="2395160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90" name="Google Shape;190;p15"/>
            <p:cNvSpPr txBox="1"/>
            <p:nvPr/>
          </p:nvSpPr>
          <p:spPr>
            <a:xfrm>
              <a:off x="55234" y="54559"/>
              <a:ext cx="2284691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МЕХАНИКА</a:t>
              </a:r>
              <a:endParaRPr/>
            </a:p>
          </p:txBody>
        </p:sp>
      </p:grpSp>
      <p:sp>
        <p:nvSpPr>
          <p:cNvPr id="191" name="Google Shape;191;p15"/>
          <p:cNvSpPr txBox="1"/>
          <p:nvPr/>
        </p:nvSpPr>
        <p:spPr>
          <a:xfrm>
            <a:off x="944081" y="2279382"/>
            <a:ext cx="7255838" cy="105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Ускорение свободного падения на Луне меньше, чем на Земле.</a:t>
            </a:r>
            <a:endParaRPr/>
          </a:p>
        </p:txBody>
      </p:sp>
      <p:grpSp>
        <p:nvGrpSpPr>
          <p:cNvPr id="192" name="Google Shape;192;p15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193" name="Google Shape;193;p15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194" name="Google Shape;194;p15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500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A9A46401-1266-7380-329B-E550A8CC306D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16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00" name="Google Shape;200;p16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6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sp>
        <p:nvSpPr>
          <p:cNvPr id="202" name="Google Shape;202;p16"/>
          <p:cNvSpPr txBox="1"/>
          <p:nvPr/>
        </p:nvSpPr>
        <p:spPr>
          <a:xfrm>
            <a:off x="1091275" y="2156273"/>
            <a:ext cx="6961450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Какое уравнение связывает давление, объем и температуру идеального газа?</a:t>
            </a:r>
            <a:endParaRPr/>
          </a:p>
        </p:txBody>
      </p:sp>
      <p:grpSp>
        <p:nvGrpSpPr>
          <p:cNvPr id="203" name="Google Shape;203;p16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04" name="Google Shape;204;p16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05" name="Google Shape;205;p16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" name="Google Shape;211;p17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12" name="Google Shape;212;p17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7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grpSp>
        <p:nvGrpSpPr>
          <p:cNvPr id="214" name="Google Shape;214;p17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15" name="Google Shape;215;p17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16" name="Google Shape;216;p17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</a:t>
              </a:r>
              <a:endParaRPr/>
            </a:p>
          </p:txBody>
        </p:sp>
      </p:grpSp>
      <p:sp>
        <p:nvSpPr>
          <p:cNvPr id="217" name="Google Shape;217;p17"/>
          <p:cNvSpPr txBox="1"/>
          <p:nvPr/>
        </p:nvSpPr>
        <p:spPr>
          <a:xfrm>
            <a:off x="944081" y="2279382"/>
            <a:ext cx="7255838" cy="105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Уравнение состояния идеального газа</a:t>
            </a:r>
            <a:endParaRPr/>
          </a:p>
        </p:txBody>
      </p: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594AB9DF-54A3-D9E9-33A6-55370AA14C1E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8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23" name="Google Shape;223;p18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8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sp>
        <p:nvSpPr>
          <p:cNvPr id="225" name="Google Shape;225;p18"/>
          <p:cNvSpPr txBox="1"/>
          <p:nvPr/>
        </p:nvSpPr>
        <p:spPr>
          <a:xfrm>
            <a:off x="606596" y="1786940"/>
            <a:ext cx="7930807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 перевести температуру из градусов Цельсия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Кельвины?</a:t>
            </a:r>
            <a:endParaRPr/>
          </a:p>
        </p:txBody>
      </p:sp>
      <p:grpSp>
        <p:nvGrpSpPr>
          <p:cNvPr id="226" name="Google Shape;226;p18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27" name="Google Shape;227;p18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28" name="Google Shape;228;p18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9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19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35" name="Google Shape;235;p19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9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grpSp>
        <p:nvGrpSpPr>
          <p:cNvPr id="237" name="Google Shape;237;p19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38" name="Google Shape;238;p19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39" name="Google Shape;239;p19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200</a:t>
              </a:r>
              <a:endParaRPr/>
            </a:p>
          </p:txBody>
        </p:sp>
      </p:grpSp>
      <p:sp>
        <p:nvSpPr>
          <p:cNvPr id="240" name="Google Shape;240;p19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Прибавить 273</a:t>
            </a:r>
            <a:endParaRPr/>
          </a:p>
        </p:txBody>
      </p: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1E170624-5FBE-67EB-B375-4E4F42E5C495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20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46" name="Google Shape;246;p20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0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sp>
        <p:nvSpPr>
          <p:cNvPr id="248" name="Google Shape;248;p20"/>
          <p:cNvSpPr txBox="1"/>
          <p:nvPr/>
        </p:nvSpPr>
        <p:spPr>
          <a:xfrm>
            <a:off x="1396767" y="1973624"/>
            <a:ext cx="6350465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Какая макроскопическая величина напрямую зависит от средней кинетической энергии молекул?</a:t>
            </a:r>
            <a:endParaRPr/>
          </a:p>
        </p:txBody>
      </p:sp>
      <p:grpSp>
        <p:nvGrpSpPr>
          <p:cNvPr id="249" name="Google Shape;249;p20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50" name="Google Shape;250;p20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51" name="Google Shape;251;p20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300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1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21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58" name="Google Shape;258;p21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1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grpSp>
        <p:nvGrpSpPr>
          <p:cNvPr id="260" name="Google Shape;260;p21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61" name="Google Shape;261;p21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62" name="Google Shape;262;p21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300</a:t>
              </a:r>
              <a:endParaRPr/>
            </a:p>
          </p:txBody>
        </p:sp>
      </p:grpSp>
      <p:sp>
        <p:nvSpPr>
          <p:cNvPr id="263" name="Google Shape;263;p21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Температура</a:t>
            </a:r>
            <a:endParaRPr/>
          </a:p>
        </p:txBody>
      </p: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058C6587-5C0A-8999-3B0A-EA1CE58B6703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22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69" name="Google Shape;269;p22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2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sp>
        <p:nvSpPr>
          <p:cNvPr id="271" name="Google Shape;271;p22"/>
          <p:cNvSpPr txBox="1"/>
          <p:nvPr/>
        </p:nvSpPr>
        <p:spPr>
          <a:xfrm>
            <a:off x="1396767" y="1789474"/>
            <a:ext cx="6350465" cy="156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Чей закон описывает изменение объема идеального газа при изменении его температуры при постоянном давлении?</a:t>
            </a:r>
            <a:endParaRPr/>
          </a:p>
        </p:txBody>
      </p:sp>
      <p:grpSp>
        <p:nvGrpSpPr>
          <p:cNvPr id="272" name="Google Shape;272;p22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73" name="Google Shape;273;p22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74" name="Google Shape;274;p22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400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3">
            <a:hlinkClick r:id="rId3" action="ppaction://hlinksldjump"/>
          </p:cNvPr>
          <p:cNvSpPr/>
          <p:nvPr/>
        </p:nvSpPr>
        <p:spPr>
          <a:xfrm>
            <a:off x="-110491" y="-8382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3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23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82" name="Google Shape;282;p23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3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grpSp>
        <p:nvGrpSpPr>
          <p:cNvPr id="284" name="Google Shape;284;p23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85" name="Google Shape;285;p23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86" name="Google Shape;286;p23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400</a:t>
              </a:r>
              <a:endParaRPr/>
            </a:p>
          </p:txBody>
        </p:sp>
      </p:grpSp>
      <p:sp>
        <p:nvSpPr>
          <p:cNvPr id="287" name="Google Shape;287;p23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Закон Гей-Люссака  </a:t>
            </a:r>
            <a:endParaRPr/>
          </a:p>
        </p:txBody>
      </p: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3942AA28-1C9A-B23B-7CBB-0660CC42FD6F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24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293" name="Google Shape;293;p24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4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sp>
        <p:nvSpPr>
          <p:cNvPr id="295" name="Google Shape;295;p24"/>
          <p:cNvSpPr txBox="1"/>
          <p:nvPr/>
        </p:nvSpPr>
        <p:spPr>
          <a:xfrm>
            <a:off x="689164" y="2195875"/>
            <a:ext cx="7765671" cy="751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Что произойдёт с газовым баллоном при попадании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открытый космос?</a:t>
            </a:r>
            <a:endParaRPr/>
          </a:p>
        </p:txBody>
      </p:sp>
      <p:grpSp>
        <p:nvGrpSpPr>
          <p:cNvPr id="296" name="Google Shape;296;p24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297" name="Google Shape;297;p24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98" name="Google Shape;298;p24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500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5">
            <a:hlinkClick r:id="rId3" action="ppaction://hlinksldjump"/>
          </p:cNvPr>
          <p:cNvSpPr/>
          <p:nvPr/>
        </p:nvSpPr>
        <p:spPr>
          <a:xfrm>
            <a:off x="-110491" y="-8382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5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5" name="Google Shape;305;p25"/>
          <p:cNvGrpSpPr/>
          <p:nvPr/>
        </p:nvGrpSpPr>
        <p:grpSpPr>
          <a:xfrm>
            <a:off x="349628" y="4298569"/>
            <a:ext cx="7123702" cy="492928"/>
            <a:chOff x="0" y="0"/>
            <a:chExt cx="7123701" cy="492927"/>
          </a:xfrm>
        </p:grpSpPr>
        <p:sp>
          <p:nvSpPr>
            <p:cNvPr id="306" name="Google Shape;306;p25"/>
            <p:cNvSpPr/>
            <p:nvPr/>
          </p:nvSpPr>
          <p:spPr>
            <a:xfrm>
              <a:off x="0" y="0"/>
              <a:ext cx="7123701" cy="492927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5"/>
            <p:cNvSpPr txBox="1"/>
            <p:nvPr/>
          </p:nvSpPr>
          <p:spPr>
            <a:xfrm>
              <a:off x="47870" y="48388"/>
              <a:ext cx="7027961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МОЛЕКУЛЯРНАЯ ФИЗИКА И ТЕРМОДИНАМИКА</a:t>
              </a:r>
              <a:endParaRPr/>
            </a:p>
          </p:txBody>
        </p:sp>
      </p:grpSp>
      <p:grpSp>
        <p:nvGrpSpPr>
          <p:cNvPr id="308" name="Google Shape;308;p25"/>
          <p:cNvGrpSpPr/>
          <p:nvPr/>
        </p:nvGrpSpPr>
        <p:grpSpPr>
          <a:xfrm>
            <a:off x="8034019" y="4290805"/>
            <a:ext cx="788728" cy="492928"/>
            <a:chOff x="0" y="0"/>
            <a:chExt cx="788726" cy="492927"/>
          </a:xfrm>
        </p:grpSpPr>
        <p:sp>
          <p:nvSpPr>
            <p:cNvPr id="309" name="Google Shape;309;p25"/>
            <p:cNvSpPr/>
            <p:nvPr/>
          </p:nvSpPr>
          <p:spPr>
            <a:xfrm>
              <a:off x="0" y="0"/>
              <a:ext cx="788726" cy="492927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endParaRPr sz="20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310" name="Google Shape;310;p25"/>
            <p:cNvSpPr txBox="1"/>
            <p:nvPr/>
          </p:nvSpPr>
          <p:spPr>
            <a:xfrm>
              <a:off x="47870" y="48388"/>
              <a:ext cx="692986" cy="396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000"/>
                <a:buFont typeface="Montserrat ExtraBold"/>
                <a:buNone/>
              </a:pPr>
              <a:r>
                <a:rPr lang="en-US" sz="20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500</a:t>
              </a:r>
              <a:endParaRPr/>
            </a:p>
          </p:txBody>
        </p:sp>
      </p:grpSp>
      <p:sp>
        <p:nvSpPr>
          <p:cNvPr id="311" name="Google Shape;311;p25"/>
          <p:cNvSpPr txBox="1"/>
          <p:nvPr/>
        </p:nvSpPr>
        <p:spPr>
          <a:xfrm>
            <a:off x="944081" y="2279382"/>
            <a:ext cx="7255838" cy="105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Баллон взорвётся из-за расширения газа.  </a:t>
            </a:r>
            <a:endParaRPr/>
          </a:p>
        </p:txBody>
      </p: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4303B7AA-50F5-303C-98AD-8366F3A3CF71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26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317" name="Google Shape;317;p26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6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319" name="Google Shape;319;p26"/>
          <p:cNvSpPr txBox="1"/>
          <p:nvPr/>
        </p:nvSpPr>
        <p:spPr>
          <a:xfrm>
            <a:off x="944081" y="1973625"/>
            <a:ext cx="7255838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Назовите учёного, который придумал закон для описания сил взаимодействия между двумя точечными зарядами?</a:t>
            </a:r>
            <a:endParaRPr/>
          </a:p>
        </p:txBody>
      </p:sp>
      <p:grpSp>
        <p:nvGrpSpPr>
          <p:cNvPr id="320" name="Google Shape;320;p26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321" name="Google Shape;321;p26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322" name="Google Shape;322;p26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7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7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7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Кулон</a:t>
            </a:r>
            <a:endParaRPr/>
          </a:p>
        </p:txBody>
      </p:sp>
      <p:grpSp>
        <p:nvGrpSpPr>
          <p:cNvPr id="330" name="Google Shape;330;p27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331" name="Google Shape;331;p27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332" name="Google Shape;332;p27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</a:t>
              </a:r>
              <a:endParaRPr/>
            </a:p>
          </p:txBody>
        </p:sp>
      </p:grpSp>
      <p:grpSp>
        <p:nvGrpSpPr>
          <p:cNvPr id="333" name="Google Shape;333;p27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334" name="Google Shape;334;p27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7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3D16EB4E-6C26-24CC-0BE3-DBFE46F81091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28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341" name="Google Shape;341;p28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8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343" name="Google Shape;343;p28"/>
          <p:cNvSpPr txBox="1"/>
          <p:nvPr/>
        </p:nvSpPr>
        <p:spPr>
          <a:xfrm>
            <a:off x="944081" y="2157774"/>
            <a:ext cx="7255838" cy="82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каких единицах измеряется индукция магнитного поля?</a:t>
            </a:r>
            <a:endParaRPr/>
          </a:p>
        </p:txBody>
      </p:sp>
      <p:grpSp>
        <p:nvGrpSpPr>
          <p:cNvPr id="344" name="Google Shape;344;p28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345" name="Google Shape;345;p28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346" name="Google Shape;346;p28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9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9"/>
          <p:cNvSpPr txBox="1"/>
          <p:nvPr/>
        </p:nvSpPr>
        <p:spPr>
          <a:xfrm>
            <a:off x="944081" y="2279382"/>
            <a:ext cx="7255838" cy="584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ru-RU" sz="3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en-US" sz="3200" b="1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Теслах</a:t>
            </a:r>
            <a:endParaRPr dirty="0"/>
          </a:p>
        </p:txBody>
      </p:sp>
      <p:grpSp>
        <p:nvGrpSpPr>
          <p:cNvPr id="354" name="Google Shape;354;p29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355" name="Google Shape;355;p29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356" name="Google Shape;356;p29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200</a:t>
              </a:r>
              <a:endParaRPr/>
            </a:p>
          </p:txBody>
        </p:sp>
      </p:grpSp>
      <p:grpSp>
        <p:nvGrpSpPr>
          <p:cNvPr id="357" name="Google Shape;357;p29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358" name="Google Shape;358;p29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29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3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5FA900B3-4B03-F89A-58C8-F6A960E7089B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30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365" name="Google Shape;365;p30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0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367" name="Google Shape;367;p30"/>
          <p:cNvSpPr txBox="1"/>
          <p:nvPr/>
        </p:nvSpPr>
        <p:spPr>
          <a:xfrm>
            <a:off x="944081" y="1973624"/>
            <a:ext cx="7255838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 называется электронный компонент, способный накапливать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электрический заряд?</a:t>
            </a:r>
            <a:endParaRPr/>
          </a:p>
        </p:txBody>
      </p:sp>
      <p:grpSp>
        <p:nvGrpSpPr>
          <p:cNvPr id="368" name="Google Shape;368;p30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369" name="Google Shape;369;p30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370" name="Google Shape;370;p30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300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1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1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1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Конденсатор</a:t>
            </a:r>
            <a:endParaRPr/>
          </a:p>
        </p:txBody>
      </p:sp>
      <p:grpSp>
        <p:nvGrpSpPr>
          <p:cNvPr id="378" name="Google Shape;378;p31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379" name="Google Shape;379;p31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380" name="Google Shape;380;p31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300</a:t>
              </a:r>
              <a:endParaRPr/>
            </a:p>
          </p:txBody>
        </p:sp>
      </p:grpSp>
      <p:grpSp>
        <p:nvGrpSpPr>
          <p:cNvPr id="381" name="Google Shape;381;p31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382" name="Google Shape;382;p31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1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069AEEFC-841E-A126-573D-2423671CA416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oogle Shape;388;p32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389" name="Google Shape;389;p32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32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391" name="Google Shape;391;p32"/>
          <p:cNvSpPr txBox="1"/>
          <p:nvPr/>
        </p:nvSpPr>
        <p:spPr>
          <a:xfrm>
            <a:off x="875908" y="2157774"/>
            <a:ext cx="7558946" cy="82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Назовите явление, которое лежит в основе работы механических электрогенераторов.</a:t>
            </a:r>
            <a:endParaRPr/>
          </a:p>
        </p:txBody>
      </p:sp>
      <p:grpSp>
        <p:nvGrpSpPr>
          <p:cNvPr id="392" name="Google Shape;392;p32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393" name="Google Shape;393;p32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394" name="Google Shape;394;p32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400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3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33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33"/>
          <p:cNvSpPr txBox="1"/>
          <p:nvPr/>
        </p:nvSpPr>
        <p:spPr>
          <a:xfrm>
            <a:off x="944081" y="2284773"/>
            <a:ext cx="7255838" cy="573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Электромагнитная индукция</a:t>
            </a:r>
            <a:endParaRPr/>
          </a:p>
        </p:txBody>
      </p:sp>
      <p:grpSp>
        <p:nvGrpSpPr>
          <p:cNvPr id="402" name="Google Shape;402;p33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03" name="Google Shape;403;p33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04" name="Google Shape;404;p33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400</a:t>
              </a:r>
              <a:endParaRPr/>
            </a:p>
          </p:txBody>
        </p:sp>
      </p:grpSp>
      <p:grpSp>
        <p:nvGrpSpPr>
          <p:cNvPr id="405" name="Google Shape;405;p33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406" name="Google Shape;406;p33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3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F385308D-87D0-0FD2-0120-E4C222E81AEE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oogle Shape;412;p34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413" name="Google Shape;413;p34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34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415" name="Google Shape;415;p34"/>
          <p:cNvSpPr txBox="1"/>
          <p:nvPr/>
        </p:nvSpPr>
        <p:spPr>
          <a:xfrm>
            <a:off x="875908" y="1789474"/>
            <a:ext cx="7558946" cy="156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Кто придумал систему уравнений, которая описывает электромагнитные поля и их взаимодействие с электрическими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зарядами и токами?</a:t>
            </a:r>
            <a:endParaRPr/>
          </a:p>
        </p:txBody>
      </p:sp>
      <p:grpSp>
        <p:nvGrpSpPr>
          <p:cNvPr id="416" name="Google Shape;416;p34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17" name="Google Shape;417;p34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18" name="Google Shape;418;p34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500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5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35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35"/>
          <p:cNvSpPr txBox="1"/>
          <p:nvPr/>
        </p:nvSpPr>
        <p:spPr>
          <a:xfrm>
            <a:off x="944081" y="2284773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Максвелл</a:t>
            </a:r>
            <a:endParaRPr/>
          </a:p>
        </p:txBody>
      </p:sp>
      <p:grpSp>
        <p:nvGrpSpPr>
          <p:cNvPr id="426" name="Google Shape;426;p35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27" name="Google Shape;427;p35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28" name="Google Shape;428;p35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500</a:t>
              </a:r>
              <a:endParaRPr/>
            </a:p>
          </p:txBody>
        </p:sp>
      </p:grpSp>
      <p:grpSp>
        <p:nvGrpSpPr>
          <p:cNvPr id="429" name="Google Shape;429;p35"/>
          <p:cNvGrpSpPr/>
          <p:nvPr/>
        </p:nvGrpSpPr>
        <p:grpSpPr>
          <a:xfrm>
            <a:off x="329003" y="4246898"/>
            <a:ext cx="5858438" cy="568771"/>
            <a:chOff x="0" y="0"/>
            <a:chExt cx="5858437" cy="568770"/>
          </a:xfrm>
        </p:grpSpPr>
        <p:sp>
          <p:nvSpPr>
            <p:cNvPr id="430" name="Google Shape;430;p35"/>
            <p:cNvSpPr/>
            <p:nvPr/>
          </p:nvSpPr>
          <p:spPr>
            <a:xfrm>
              <a:off x="0" y="0"/>
              <a:ext cx="58584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5"/>
            <p:cNvSpPr txBox="1"/>
            <p:nvPr/>
          </p:nvSpPr>
          <p:spPr>
            <a:xfrm>
              <a:off x="55235" y="54559"/>
              <a:ext cx="57479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ЭЛЕКТРИЧЕСТВО И МАГНЕТИЗМ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900F9B33-B6B3-7FD0-FBAE-1FB06F98D310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36"/>
          <p:cNvGrpSpPr/>
          <p:nvPr/>
        </p:nvGrpSpPr>
        <p:grpSpPr>
          <a:xfrm>
            <a:off x="329003" y="4246898"/>
            <a:ext cx="1819838" cy="568771"/>
            <a:chOff x="0" y="0"/>
            <a:chExt cx="1819837" cy="568770"/>
          </a:xfrm>
        </p:grpSpPr>
        <p:sp>
          <p:nvSpPr>
            <p:cNvPr id="437" name="Google Shape;437;p36"/>
            <p:cNvSpPr/>
            <p:nvPr/>
          </p:nvSpPr>
          <p:spPr>
            <a:xfrm>
              <a:off x="0" y="0"/>
              <a:ext cx="18198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6"/>
            <p:cNvSpPr txBox="1"/>
            <p:nvPr/>
          </p:nvSpPr>
          <p:spPr>
            <a:xfrm>
              <a:off x="55235" y="54559"/>
              <a:ext cx="17093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ОПТИКА</a:t>
              </a:r>
              <a:endParaRPr/>
            </a:p>
          </p:txBody>
        </p:sp>
      </p:grpSp>
      <p:sp>
        <p:nvSpPr>
          <p:cNvPr id="439" name="Google Shape;439;p36"/>
          <p:cNvSpPr txBox="1"/>
          <p:nvPr/>
        </p:nvSpPr>
        <p:spPr>
          <a:xfrm>
            <a:off x="1493120" y="2157774"/>
            <a:ext cx="6157760" cy="82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 соотносятся оптическая сила линзы и фокус?</a:t>
            </a:r>
            <a:endParaRPr/>
          </a:p>
        </p:txBody>
      </p:sp>
      <p:grpSp>
        <p:nvGrpSpPr>
          <p:cNvPr id="440" name="Google Shape;440;p36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41" name="Google Shape;441;p36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42" name="Google Shape;442;p36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7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7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7"/>
          <p:cNvSpPr txBox="1"/>
          <p:nvPr/>
        </p:nvSpPr>
        <p:spPr>
          <a:xfrm>
            <a:off x="944081" y="2279382"/>
            <a:ext cx="7255838" cy="105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Обратной пропорциональностью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 = 1/F</a:t>
            </a:r>
            <a:endParaRPr/>
          </a:p>
        </p:txBody>
      </p:sp>
      <p:grpSp>
        <p:nvGrpSpPr>
          <p:cNvPr id="450" name="Google Shape;450;p37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51" name="Google Shape;451;p37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52" name="Google Shape;452;p37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</a:t>
              </a:r>
              <a:endParaRPr/>
            </a:p>
          </p:txBody>
        </p:sp>
      </p:grpSp>
      <p:grpSp>
        <p:nvGrpSpPr>
          <p:cNvPr id="453" name="Google Shape;453;p37"/>
          <p:cNvGrpSpPr/>
          <p:nvPr/>
        </p:nvGrpSpPr>
        <p:grpSpPr>
          <a:xfrm>
            <a:off x="329003" y="4246898"/>
            <a:ext cx="1819838" cy="568771"/>
            <a:chOff x="0" y="0"/>
            <a:chExt cx="1819837" cy="568770"/>
          </a:xfrm>
        </p:grpSpPr>
        <p:sp>
          <p:nvSpPr>
            <p:cNvPr id="454" name="Google Shape;454;p37"/>
            <p:cNvSpPr/>
            <p:nvPr/>
          </p:nvSpPr>
          <p:spPr>
            <a:xfrm>
              <a:off x="0" y="0"/>
              <a:ext cx="18198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7"/>
            <p:cNvSpPr txBox="1"/>
            <p:nvPr/>
          </p:nvSpPr>
          <p:spPr>
            <a:xfrm>
              <a:off x="55235" y="54559"/>
              <a:ext cx="17093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ОПТИКА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BE0161FE-68F3-12FC-F57C-9297189E27F6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38"/>
          <p:cNvGrpSpPr/>
          <p:nvPr/>
        </p:nvGrpSpPr>
        <p:grpSpPr>
          <a:xfrm>
            <a:off x="329003" y="4246898"/>
            <a:ext cx="1819838" cy="568771"/>
            <a:chOff x="0" y="0"/>
            <a:chExt cx="1819837" cy="568770"/>
          </a:xfrm>
        </p:grpSpPr>
        <p:sp>
          <p:nvSpPr>
            <p:cNvPr id="461" name="Google Shape;461;p38"/>
            <p:cNvSpPr/>
            <p:nvPr/>
          </p:nvSpPr>
          <p:spPr>
            <a:xfrm>
              <a:off x="0" y="0"/>
              <a:ext cx="18198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38"/>
            <p:cNvSpPr txBox="1"/>
            <p:nvPr/>
          </p:nvSpPr>
          <p:spPr>
            <a:xfrm>
              <a:off x="55235" y="54559"/>
              <a:ext cx="17093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ОПТИКА</a:t>
              </a:r>
              <a:endParaRPr/>
            </a:p>
          </p:txBody>
        </p:sp>
      </p:grpSp>
      <p:sp>
        <p:nvSpPr>
          <p:cNvPr id="463" name="Google Shape;463;p38"/>
          <p:cNvSpPr txBox="1"/>
          <p:nvPr/>
        </p:nvSpPr>
        <p:spPr>
          <a:xfrm>
            <a:off x="1215190" y="1973624"/>
            <a:ext cx="6713619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 называется явление изменения направления света при переходе из одной среды в другую?</a:t>
            </a:r>
            <a:endParaRPr/>
          </a:p>
        </p:txBody>
      </p:sp>
      <p:grpSp>
        <p:nvGrpSpPr>
          <p:cNvPr id="464" name="Google Shape;464;p38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65" name="Google Shape;465;p38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66" name="Google Shape;466;p38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9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39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39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Преломление</a:t>
            </a:r>
            <a:endParaRPr/>
          </a:p>
        </p:txBody>
      </p:sp>
      <p:grpSp>
        <p:nvGrpSpPr>
          <p:cNvPr id="474" name="Google Shape;474;p39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75" name="Google Shape;475;p39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76" name="Google Shape;476;p39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200</a:t>
              </a:r>
              <a:endParaRPr/>
            </a:p>
          </p:txBody>
        </p:sp>
      </p:grpSp>
      <p:grpSp>
        <p:nvGrpSpPr>
          <p:cNvPr id="477" name="Google Shape;477;p39"/>
          <p:cNvGrpSpPr/>
          <p:nvPr/>
        </p:nvGrpSpPr>
        <p:grpSpPr>
          <a:xfrm>
            <a:off x="329003" y="4246898"/>
            <a:ext cx="1819838" cy="568771"/>
            <a:chOff x="0" y="0"/>
            <a:chExt cx="1819837" cy="568770"/>
          </a:xfrm>
        </p:grpSpPr>
        <p:sp>
          <p:nvSpPr>
            <p:cNvPr id="478" name="Google Shape;478;p39"/>
            <p:cNvSpPr/>
            <p:nvPr/>
          </p:nvSpPr>
          <p:spPr>
            <a:xfrm>
              <a:off x="0" y="0"/>
              <a:ext cx="18198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39"/>
            <p:cNvSpPr txBox="1"/>
            <p:nvPr/>
          </p:nvSpPr>
          <p:spPr>
            <a:xfrm>
              <a:off x="55235" y="54559"/>
              <a:ext cx="17093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ОПТИКА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F37B5E1E-2011-2717-4431-408ADFCDA9AA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4" name="Google Shape;484;p40"/>
          <p:cNvGrpSpPr/>
          <p:nvPr/>
        </p:nvGrpSpPr>
        <p:grpSpPr>
          <a:xfrm>
            <a:off x="329003" y="4246898"/>
            <a:ext cx="1819838" cy="568771"/>
            <a:chOff x="0" y="0"/>
            <a:chExt cx="1819837" cy="568770"/>
          </a:xfrm>
        </p:grpSpPr>
        <p:sp>
          <p:nvSpPr>
            <p:cNvPr id="485" name="Google Shape;485;p40"/>
            <p:cNvSpPr/>
            <p:nvPr/>
          </p:nvSpPr>
          <p:spPr>
            <a:xfrm>
              <a:off x="0" y="0"/>
              <a:ext cx="18198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40"/>
            <p:cNvSpPr txBox="1"/>
            <p:nvPr/>
          </p:nvSpPr>
          <p:spPr>
            <a:xfrm>
              <a:off x="55235" y="54559"/>
              <a:ext cx="17093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ОПТИКА</a:t>
              </a:r>
              <a:endParaRPr/>
            </a:p>
          </p:txBody>
        </p:sp>
      </p:grpSp>
      <p:sp>
        <p:nvSpPr>
          <p:cNvPr id="487" name="Google Shape;487;p40"/>
          <p:cNvSpPr txBox="1"/>
          <p:nvPr/>
        </p:nvSpPr>
        <p:spPr>
          <a:xfrm>
            <a:off x="921819" y="2157774"/>
            <a:ext cx="7300361" cy="82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Какой тип линз используется в очках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для коррекции дальнозоркости?</a:t>
            </a:r>
            <a:endParaRPr/>
          </a:p>
        </p:txBody>
      </p:sp>
      <p:grpSp>
        <p:nvGrpSpPr>
          <p:cNvPr id="488" name="Google Shape;488;p40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89" name="Google Shape;489;p40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90" name="Google Shape;490;p40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300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1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41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41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Рассеивающая линза</a:t>
            </a:r>
            <a:endParaRPr/>
          </a:p>
        </p:txBody>
      </p:sp>
      <p:grpSp>
        <p:nvGrpSpPr>
          <p:cNvPr id="498" name="Google Shape;498;p41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499" name="Google Shape;499;p41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500" name="Google Shape;500;p41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300</a:t>
              </a:r>
              <a:endParaRPr/>
            </a:p>
          </p:txBody>
        </p:sp>
      </p:grpSp>
      <p:grpSp>
        <p:nvGrpSpPr>
          <p:cNvPr id="501" name="Google Shape;501;p41"/>
          <p:cNvGrpSpPr/>
          <p:nvPr/>
        </p:nvGrpSpPr>
        <p:grpSpPr>
          <a:xfrm>
            <a:off x="329003" y="4246898"/>
            <a:ext cx="1819838" cy="568771"/>
            <a:chOff x="0" y="0"/>
            <a:chExt cx="1819837" cy="568770"/>
          </a:xfrm>
        </p:grpSpPr>
        <p:sp>
          <p:nvSpPr>
            <p:cNvPr id="502" name="Google Shape;502;p41"/>
            <p:cNvSpPr/>
            <p:nvPr/>
          </p:nvSpPr>
          <p:spPr>
            <a:xfrm>
              <a:off x="0" y="0"/>
              <a:ext cx="18198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41"/>
            <p:cNvSpPr txBox="1"/>
            <p:nvPr/>
          </p:nvSpPr>
          <p:spPr>
            <a:xfrm>
              <a:off x="55235" y="54559"/>
              <a:ext cx="1709367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ОПТИКА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617BF6C4-395D-AFAD-7759-A8BBC5F52D22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2"/>
          <p:cNvSpPr/>
          <p:nvPr/>
        </p:nvSpPr>
        <p:spPr>
          <a:xfrm>
            <a:off x="3111357" y="1740099"/>
            <a:ext cx="2913318" cy="2892353"/>
          </a:xfrm>
          <a:prstGeom prst="roundRect">
            <a:avLst>
              <a:gd name="adj" fmla="val 6513"/>
            </a:avLst>
          </a:prstGeom>
          <a:solidFill>
            <a:srgbClr val="DCCAFF"/>
          </a:solidFill>
          <a:ln w="25400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9" name="Google Shape;509;p42" descr="Google Shape;478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4561" y="1847561"/>
            <a:ext cx="2674879" cy="267487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58" y="0"/>
                </a:moveTo>
                <a:cubicBezTo>
                  <a:pt x="474" y="0"/>
                  <a:pt x="0" y="474"/>
                  <a:pt x="0" y="1058"/>
                </a:cubicBezTo>
                <a:lnTo>
                  <a:pt x="0" y="20542"/>
                </a:lnTo>
                <a:cubicBezTo>
                  <a:pt x="0" y="21126"/>
                  <a:pt x="474" y="21600"/>
                  <a:pt x="1058" y="21600"/>
                </a:cubicBezTo>
                <a:lnTo>
                  <a:pt x="20542" y="21600"/>
                </a:lnTo>
                <a:cubicBezTo>
                  <a:pt x="21126" y="21600"/>
                  <a:pt x="21600" y="21126"/>
                  <a:pt x="21600" y="20542"/>
                </a:cubicBezTo>
                <a:lnTo>
                  <a:pt x="21600" y="1058"/>
                </a:lnTo>
                <a:cubicBezTo>
                  <a:pt x="21600" y="474"/>
                  <a:pt x="21126" y="0"/>
                  <a:pt x="20542" y="0"/>
                </a:cubicBezTo>
                <a:lnTo>
                  <a:pt x="1058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510" name="Google Shape;510;p42"/>
          <p:cNvSpPr txBox="1"/>
          <p:nvPr/>
        </p:nvSpPr>
        <p:spPr>
          <a:xfrm>
            <a:off x="448781" y="2571749"/>
            <a:ext cx="2385860" cy="105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Кот в мешке</a:t>
            </a:r>
            <a:endParaRPr/>
          </a:p>
        </p:txBody>
      </p:sp>
      <p:sp>
        <p:nvSpPr>
          <p:cNvPr id="511" name="Google Shape;511;p42"/>
          <p:cNvSpPr txBox="1"/>
          <p:nvPr/>
        </p:nvSpPr>
        <p:spPr>
          <a:xfrm>
            <a:off x="6301392" y="2571749"/>
            <a:ext cx="2385859" cy="105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Кот в мешке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43"/>
          <p:cNvGrpSpPr/>
          <p:nvPr/>
        </p:nvGrpSpPr>
        <p:grpSpPr>
          <a:xfrm>
            <a:off x="2087878" y="3051412"/>
            <a:ext cx="4968243" cy="568771"/>
            <a:chOff x="0" y="0"/>
            <a:chExt cx="4968241" cy="568770"/>
          </a:xfrm>
        </p:grpSpPr>
        <p:sp>
          <p:nvSpPr>
            <p:cNvPr id="517" name="Google Shape;517;p43"/>
            <p:cNvSpPr/>
            <p:nvPr/>
          </p:nvSpPr>
          <p:spPr>
            <a:xfrm>
              <a:off x="0" y="0"/>
              <a:ext cx="4968241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518" name="Google Shape;518;p43"/>
            <p:cNvSpPr txBox="1"/>
            <p:nvPr/>
          </p:nvSpPr>
          <p:spPr>
            <a:xfrm>
              <a:off x="55234" y="54559"/>
              <a:ext cx="4857772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ОПРЕДЕЛИТЕ СТОИМОСТЬ</a:t>
              </a:r>
              <a:endParaRPr/>
            </a:p>
          </p:txBody>
        </p:sp>
      </p:grpSp>
      <p:grpSp>
        <p:nvGrpSpPr>
          <p:cNvPr id="519" name="Google Shape;519;p43"/>
          <p:cNvGrpSpPr/>
          <p:nvPr/>
        </p:nvGrpSpPr>
        <p:grpSpPr>
          <a:xfrm>
            <a:off x="3225500" y="2287375"/>
            <a:ext cx="3073789" cy="568770"/>
            <a:chOff x="0" y="0"/>
            <a:chExt cx="2692999" cy="568770"/>
          </a:xfrm>
        </p:grpSpPr>
        <p:sp>
          <p:nvSpPr>
            <p:cNvPr id="520" name="Google Shape;520;p43"/>
            <p:cNvSpPr/>
            <p:nvPr/>
          </p:nvSpPr>
          <p:spPr>
            <a:xfrm>
              <a:off x="0" y="0"/>
              <a:ext cx="2692999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43"/>
            <p:cNvSpPr txBox="1"/>
            <p:nvPr/>
          </p:nvSpPr>
          <p:spPr>
            <a:xfrm>
              <a:off x="55235" y="54559"/>
              <a:ext cx="2582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АСТРОФИЗИКА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44"/>
          <p:cNvGrpSpPr/>
          <p:nvPr/>
        </p:nvGrpSpPr>
        <p:grpSpPr>
          <a:xfrm>
            <a:off x="329000" y="4246900"/>
            <a:ext cx="3044748" cy="568770"/>
            <a:chOff x="0" y="0"/>
            <a:chExt cx="2696137" cy="568770"/>
          </a:xfrm>
        </p:grpSpPr>
        <p:sp>
          <p:nvSpPr>
            <p:cNvPr id="527" name="Google Shape;527;p44"/>
            <p:cNvSpPr/>
            <p:nvPr/>
          </p:nvSpPr>
          <p:spPr>
            <a:xfrm>
              <a:off x="0" y="0"/>
              <a:ext cx="26961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44"/>
            <p:cNvSpPr txBox="1"/>
            <p:nvPr/>
          </p:nvSpPr>
          <p:spPr>
            <a:xfrm>
              <a:off x="55235" y="54559"/>
              <a:ext cx="2585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АСТРОФИЗИКА</a:t>
              </a:r>
              <a:endParaRPr/>
            </a:p>
          </p:txBody>
        </p:sp>
      </p:grpSp>
      <p:sp>
        <p:nvSpPr>
          <p:cNvPr id="529" name="Google Shape;529;p44"/>
          <p:cNvSpPr txBox="1"/>
          <p:nvPr/>
        </p:nvSpPr>
        <p:spPr>
          <a:xfrm>
            <a:off x="696831" y="1973624"/>
            <a:ext cx="7750338" cy="119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Как называется умирающая, медленно остывающая звезда, которая не смогла превратиться в нейтронную?</a:t>
            </a:r>
            <a:endParaRPr/>
          </a:p>
        </p:txBody>
      </p:sp>
      <p:grpSp>
        <p:nvGrpSpPr>
          <p:cNvPr id="530" name="Google Shape;530;p44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531" name="Google Shape;531;p44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532" name="Google Shape;532;p44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ХХХ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45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45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45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Белый Карлик</a:t>
            </a:r>
            <a:endParaRPr/>
          </a:p>
        </p:txBody>
      </p:sp>
      <p:grpSp>
        <p:nvGrpSpPr>
          <p:cNvPr id="540" name="Google Shape;540;p45"/>
          <p:cNvGrpSpPr/>
          <p:nvPr/>
        </p:nvGrpSpPr>
        <p:grpSpPr>
          <a:xfrm>
            <a:off x="329000" y="4246900"/>
            <a:ext cx="2885675" cy="568770"/>
            <a:chOff x="0" y="0"/>
            <a:chExt cx="2696137" cy="568770"/>
          </a:xfrm>
        </p:grpSpPr>
        <p:sp>
          <p:nvSpPr>
            <p:cNvPr id="541" name="Google Shape;541;p45"/>
            <p:cNvSpPr/>
            <p:nvPr/>
          </p:nvSpPr>
          <p:spPr>
            <a:xfrm>
              <a:off x="0" y="0"/>
              <a:ext cx="2696137" cy="568770"/>
            </a:xfrm>
            <a:prstGeom prst="roundRect">
              <a:avLst>
                <a:gd name="adj" fmla="val 3315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45"/>
            <p:cNvSpPr txBox="1"/>
            <p:nvPr/>
          </p:nvSpPr>
          <p:spPr>
            <a:xfrm>
              <a:off x="55235" y="54559"/>
              <a:ext cx="2585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АСТРОФИЗИКА</a:t>
              </a:r>
              <a:endParaRPr/>
            </a:p>
          </p:txBody>
        </p:sp>
      </p:grpSp>
      <p:grpSp>
        <p:nvGrpSpPr>
          <p:cNvPr id="543" name="Google Shape;543;p45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544" name="Google Shape;544;p45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545" name="Google Shape;545;p45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ХХХ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F6D38853-9A27-F912-7B57-056F3444A65D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6"/>
          <p:cNvSpPr/>
          <p:nvPr/>
        </p:nvSpPr>
        <p:spPr>
          <a:xfrm>
            <a:off x="3111357" y="1740099"/>
            <a:ext cx="2913318" cy="2892353"/>
          </a:xfrm>
          <a:prstGeom prst="roundRect">
            <a:avLst>
              <a:gd name="adj" fmla="val 6513"/>
            </a:avLst>
          </a:prstGeom>
          <a:solidFill>
            <a:srgbClr val="DCCAFF"/>
          </a:solidFill>
          <a:ln w="25400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46"/>
          <p:cNvSpPr txBox="1"/>
          <p:nvPr/>
        </p:nvSpPr>
        <p:spPr>
          <a:xfrm>
            <a:off x="448781" y="2899410"/>
            <a:ext cx="2385860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Аукцион</a:t>
            </a:r>
            <a:endParaRPr/>
          </a:p>
        </p:txBody>
      </p:sp>
      <p:sp>
        <p:nvSpPr>
          <p:cNvPr id="552" name="Google Shape;552;p46"/>
          <p:cNvSpPr txBox="1"/>
          <p:nvPr/>
        </p:nvSpPr>
        <p:spPr>
          <a:xfrm>
            <a:off x="6280768" y="2899410"/>
            <a:ext cx="2385859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Аукцион</a:t>
            </a:r>
            <a:endParaRPr/>
          </a:p>
        </p:txBody>
      </p:sp>
      <p:pic>
        <p:nvPicPr>
          <p:cNvPr id="553" name="Google Shape;553;p46" descr="Google Shape;328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0" y="1855470"/>
            <a:ext cx="2647950" cy="264795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03" y="0"/>
                </a:moveTo>
                <a:cubicBezTo>
                  <a:pt x="359" y="0"/>
                  <a:pt x="0" y="359"/>
                  <a:pt x="0" y="803"/>
                </a:cubicBezTo>
                <a:lnTo>
                  <a:pt x="0" y="20797"/>
                </a:lnTo>
                <a:cubicBezTo>
                  <a:pt x="0" y="21241"/>
                  <a:pt x="359" y="21600"/>
                  <a:pt x="803" y="21600"/>
                </a:cubicBezTo>
                <a:lnTo>
                  <a:pt x="20797" y="21600"/>
                </a:lnTo>
                <a:cubicBezTo>
                  <a:pt x="21241" y="21600"/>
                  <a:pt x="21600" y="21241"/>
                  <a:pt x="21600" y="20797"/>
                </a:cubicBezTo>
                <a:lnTo>
                  <a:pt x="21600" y="803"/>
                </a:lnTo>
                <a:cubicBezTo>
                  <a:pt x="21600" y="359"/>
                  <a:pt x="21241" y="0"/>
                  <a:pt x="20797" y="0"/>
                </a:cubicBezTo>
                <a:lnTo>
                  <a:pt x="803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7"/>
          <p:cNvSpPr txBox="1"/>
          <p:nvPr/>
        </p:nvSpPr>
        <p:spPr>
          <a:xfrm>
            <a:off x="696831" y="1789475"/>
            <a:ext cx="7750338" cy="156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Назовите оптическое явление, благодаря которому возможно создание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физических голограмм.</a:t>
            </a:r>
            <a:endParaRPr/>
          </a:p>
        </p:txBody>
      </p:sp>
      <p:grpSp>
        <p:nvGrpSpPr>
          <p:cNvPr id="559" name="Google Shape;559;p47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560" name="Google Shape;560;p47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561" name="Google Shape;561;p47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ХХХ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8">
            <a:hlinkClick r:id="rId3" action="ppaction://hlinksldjump"/>
          </p:cNvPr>
          <p:cNvSpPr/>
          <p:nvPr/>
        </p:nvSpPr>
        <p:spPr>
          <a:xfrm>
            <a:off x="-110491" y="-83822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48">
            <a:hlinkClick r:id="rId3" action="ppaction://hlinksldjump"/>
          </p:cNvPr>
          <p:cNvSpPr/>
          <p:nvPr/>
        </p:nvSpPr>
        <p:spPr>
          <a:xfrm>
            <a:off x="-106681" y="-99061"/>
            <a:ext cx="9364982" cy="5311142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48"/>
          <p:cNvSpPr txBox="1"/>
          <p:nvPr/>
        </p:nvSpPr>
        <p:spPr>
          <a:xfrm>
            <a:off x="944081" y="2279382"/>
            <a:ext cx="7255838" cy="57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Интерференция</a:t>
            </a:r>
            <a:endParaRPr/>
          </a:p>
        </p:txBody>
      </p:sp>
      <p:grpSp>
        <p:nvGrpSpPr>
          <p:cNvPr id="569" name="Google Shape;569;p48"/>
          <p:cNvGrpSpPr/>
          <p:nvPr/>
        </p:nvGrpSpPr>
        <p:grpSpPr>
          <a:xfrm>
            <a:off x="7811148" y="4252883"/>
            <a:ext cx="1011600" cy="568771"/>
            <a:chOff x="0" y="0"/>
            <a:chExt cx="1011599" cy="568770"/>
          </a:xfrm>
        </p:grpSpPr>
        <p:sp>
          <p:nvSpPr>
            <p:cNvPr id="570" name="Google Shape;570;p48"/>
            <p:cNvSpPr/>
            <p:nvPr/>
          </p:nvSpPr>
          <p:spPr>
            <a:xfrm>
              <a:off x="0" y="0"/>
              <a:ext cx="1011599" cy="568770"/>
            </a:xfrm>
            <a:prstGeom prst="roundRect">
              <a:avLst>
                <a:gd name="adj" fmla="val 33157"/>
              </a:avLst>
            </a:prstGeom>
            <a:solidFill>
              <a:srgbClr val="DCCA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endParaRPr sz="2400" b="0" i="0" u="none" strike="noStrike" cap="none">
                <a:solidFill>
                  <a:srgbClr val="883E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571" name="Google Shape;571;p48"/>
            <p:cNvSpPr txBox="1"/>
            <p:nvPr/>
          </p:nvSpPr>
          <p:spPr>
            <a:xfrm>
              <a:off x="55234" y="54559"/>
              <a:ext cx="901130" cy="45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3EFF"/>
                </a:buClr>
                <a:buSzPts val="2400"/>
                <a:buFont typeface="Montserrat ExtraBold"/>
                <a:buNone/>
              </a:pPr>
              <a:r>
                <a:rPr lang="en-US" sz="2400" b="0" i="0" u="none" strike="noStrike" cap="none">
                  <a:solidFill>
                    <a:srgbClr val="883E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ХХХ</a:t>
              </a:r>
              <a:endParaRPr/>
            </a:p>
          </p:txBody>
        </p:sp>
      </p:grpSp>
      <p:sp>
        <p:nvSpPr>
          <p:cNvPr id="2" name="Google Shape;98;p8">
            <a:hlinkClick r:id="rId3" action="ppaction://hlinksldjump"/>
            <a:extLst>
              <a:ext uri="{FF2B5EF4-FFF2-40B4-BE49-F238E27FC236}">
                <a16:creationId xmlns:a16="http://schemas.microsoft.com/office/drawing/2014/main" id="{CFAFBF7B-CCDB-2B08-9108-EC42971A1997}"/>
              </a:ext>
            </a:extLst>
          </p:cNvPr>
          <p:cNvSpPr/>
          <p:nvPr/>
        </p:nvSpPr>
        <p:spPr>
          <a:xfrm>
            <a:off x="-106680" y="-99060"/>
            <a:ext cx="9364980" cy="531114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9"/>
          <p:cNvSpPr txBox="1">
            <a:spLocks noGrp="1"/>
          </p:cNvSpPr>
          <p:nvPr>
            <p:ph type="title"/>
          </p:nvPr>
        </p:nvSpPr>
        <p:spPr>
          <a:xfrm>
            <a:off x="643049" y="2571750"/>
            <a:ext cx="7857902" cy="1288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DCCAFF"/>
              </a:buClr>
              <a:buSzPts val="4176"/>
              <a:buFont typeface="Montserrat ExtraBold"/>
              <a:buNone/>
            </a:pPr>
            <a:r>
              <a:rPr lang="en-US" sz="4176">
                <a:solidFill>
                  <a:srgbClr val="DCCA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Спасибо</a:t>
            </a:r>
            <a:br>
              <a:rPr lang="en-US" sz="4176">
                <a:solidFill>
                  <a:srgbClr val="DCCA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en-US" sz="4176">
                <a:solidFill>
                  <a:srgbClr val="DCCA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за участие!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707</Words>
  <Application>Microsoft Office PowerPoint</Application>
  <PresentationFormat>Экран (16:9)</PresentationFormat>
  <Paragraphs>181</Paragraphs>
  <Slides>50</Slides>
  <Notes>50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50</vt:i4>
      </vt:variant>
    </vt:vector>
  </HeadingPairs>
  <TitlesOfParts>
    <vt:vector size="58" baseType="lpstr">
      <vt:lpstr>Montserrat ExtraBold</vt:lpstr>
      <vt:lpstr>Montserrat</vt:lpstr>
      <vt:lpstr>Courier New</vt:lpstr>
      <vt:lpstr>Arial</vt:lpstr>
      <vt:lpstr>Raleway ExtraBold</vt:lpstr>
      <vt:lpstr>Times New Roman</vt:lpstr>
      <vt:lpstr>Simple Light</vt:lpstr>
      <vt:lpstr>1_Simple Light</vt:lpstr>
      <vt:lpstr>Презентация PowerPoint</vt:lpstr>
      <vt:lpstr>НАША ИГРА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участие!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Артём Лысенко</cp:lastModifiedBy>
  <cp:revision>5</cp:revision>
  <dcterms:modified xsi:type="dcterms:W3CDTF">2024-09-15T22:17:33Z</dcterms:modified>
</cp:coreProperties>
</file>